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Lst>
  <p:sldSz cx="7559675" cy="10691813"/>
  <p:notesSz cx="6858000" cy="9144000"/>
  <p:defaultTextStyle>
    <a:defPPr>
      <a:defRPr lang="en-US"/>
    </a:defPPr>
    <a:lvl1pPr marL="0" algn="l" defTabSz="1294973" rtl="0" eaLnBrk="1" latinLnBrk="0" hangingPunct="1">
      <a:defRPr sz="2549" kern="1200">
        <a:solidFill>
          <a:schemeClr val="tx1"/>
        </a:solidFill>
        <a:latin typeface="+mn-lt"/>
        <a:ea typeface="+mn-ea"/>
        <a:cs typeface="+mn-cs"/>
      </a:defRPr>
    </a:lvl1pPr>
    <a:lvl2pPr marL="647487" algn="l" defTabSz="1294973" rtl="0" eaLnBrk="1" latinLnBrk="0" hangingPunct="1">
      <a:defRPr sz="2549" kern="1200">
        <a:solidFill>
          <a:schemeClr val="tx1"/>
        </a:solidFill>
        <a:latin typeface="+mn-lt"/>
        <a:ea typeface="+mn-ea"/>
        <a:cs typeface="+mn-cs"/>
      </a:defRPr>
    </a:lvl2pPr>
    <a:lvl3pPr marL="1294973" algn="l" defTabSz="1294973" rtl="0" eaLnBrk="1" latinLnBrk="0" hangingPunct="1">
      <a:defRPr sz="2549" kern="1200">
        <a:solidFill>
          <a:schemeClr val="tx1"/>
        </a:solidFill>
        <a:latin typeface="+mn-lt"/>
        <a:ea typeface="+mn-ea"/>
        <a:cs typeface="+mn-cs"/>
      </a:defRPr>
    </a:lvl3pPr>
    <a:lvl4pPr marL="1942460" algn="l" defTabSz="1294973" rtl="0" eaLnBrk="1" latinLnBrk="0" hangingPunct="1">
      <a:defRPr sz="2549" kern="1200">
        <a:solidFill>
          <a:schemeClr val="tx1"/>
        </a:solidFill>
        <a:latin typeface="+mn-lt"/>
        <a:ea typeface="+mn-ea"/>
        <a:cs typeface="+mn-cs"/>
      </a:defRPr>
    </a:lvl4pPr>
    <a:lvl5pPr marL="2589947" algn="l" defTabSz="1294973" rtl="0" eaLnBrk="1" latinLnBrk="0" hangingPunct="1">
      <a:defRPr sz="2549" kern="1200">
        <a:solidFill>
          <a:schemeClr val="tx1"/>
        </a:solidFill>
        <a:latin typeface="+mn-lt"/>
        <a:ea typeface="+mn-ea"/>
        <a:cs typeface="+mn-cs"/>
      </a:defRPr>
    </a:lvl5pPr>
    <a:lvl6pPr marL="3237433" algn="l" defTabSz="1294973" rtl="0" eaLnBrk="1" latinLnBrk="0" hangingPunct="1">
      <a:defRPr sz="2549" kern="1200">
        <a:solidFill>
          <a:schemeClr val="tx1"/>
        </a:solidFill>
        <a:latin typeface="+mn-lt"/>
        <a:ea typeface="+mn-ea"/>
        <a:cs typeface="+mn-cs"/>
      </a:defRPr>
    </a:lvl6pPr>
    <a:lvl7pPr marL="3884920" algn="l" defTabSz="1294973" rtl="0" eaLnBrk="1" latinLnBrk="0" hangingPunct="1">
      <a:defRPr sz="2549" kern="1200">
        <a:solidFill>
          <a:schemeClr val="tx1"/>
        </a:solidFill>
        <a:latin typeface="+mn-lt"/>
        <a:ea typeface="+mn-ea"/>
        <a:cs typeface="+mn-cs"/>
      </a:defRPr>
    </a:lvl7pPr>
    <a:lvl8pPr marL="4532406" algn="l" defTabSz="1294973" rtl="0" eaLnBrk="1" latinLnBrk="0" hangingPunct="1">
      <a:defRPr sz="2549" kern="1200">
        <a:solidFill>
          <a:schemeClr val="tx1"/>
        </a:solidFill>
        <a:latin typeface="+mn-lt"/>
        <a:ea typeface="+mn-ea"/>
        <a:cs typeface="+mn-cs"/>
      </a:defRPr>
    </a:lvl8pPr>
    <a:lvl9pPr marL="5179893" algn="l" defTabSz="1294973" rtl="0" eaLnBrk="1" latinLnBrk="0" hangingPunct="1">
      <a:defRPr sz="25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6"/>
    <p:restoredTop sz="94698"/>
  </p:normalViewPr>
  <p:slideViewPr>
    <p:cSldViewPr snapToGrid="0" snapToObjects="1">
      <p:cViewPr varScale="1">
        <p:scale>
          <a:sx n="93" d="100"/>
          <a:sy n="93" d="100"/>
        </p:scale>
        <p:origin x="32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nl-NL"/>
              <a:t>Klik om de stijl te bewerken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72915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60486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91960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227191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nl-NL"/>
              <a:t>Klik om de stijl te bewerken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85846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7686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nl-NL"/>
              <a:t>Klik om de stijl te bewerken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l-NL"/>
              <a:t>Tekststijl van het model bewerken</a:t>
            </a:r>
          </a:p>
        </p:txBody>
      </p:sp>
      <p:sp>
        <p:nvSpPr>
          <p:cNvPr id="4" name="Content Placeholder 3"/>
          <p:cNvSpPr>
            <a:spLocks noGrp="1"/>
          </p:cNvSpPr>
          <p:nvPr>
            <p:ph sz="half" idx="2"/>
          </p:nvPr>
        </p:nvSpPr>
        <p:spPr>
          <a:xfrm>
            <a:off x="520713" y="3905482"/>
            <a:ext cx="3198096" cy="574437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l-NL"/>
              <a:t>Tekststijl van het model bewerken</a:t>
            </a:r>
          </a:p>
        </p:txBody>
      </p:sp>
      <p:sp>
        <p:nvSpPr>
          <p:cNvPr id="6" name="Content Placeholder 5"/>
          <p:cNvSpPr>
            <a:spLocks noGrp="1"/>
          </p:cNvSpPr>
          <p:nvPr>
            <p:ph sz="quarter" idx="4"/>
          </p:nvPr>
        </p:nvSpPr>
        <p:spPr>
          <a:xfrm>
            <a:off x="3827086" y="3905482"/>
            <a:ext cx="3213847" cy="574437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4ED4773-3FA3-874F-9957-E2EE003BE7AB}"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625396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4ED4773-3FA3-874F-9957-E2EE003BE7AB}" type="datetimeFigureOut">
              <a:rPr lang="en-US" smtClean="0"/>
              <a:t>5/23/18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50556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D4773-3FA3-874F-9957-E2EE003BE7AB}" type="datetimeFigureOut">
              <a:rPr lang="en-US" smtClean="0"/>
              <a:t>5/23/18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03860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l-NL"/>
              <a:t>Klik om de stijl te bewerken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l-NL"/>
              <a:t>Tekststijl van het model bewerken</a:t>
            </a:r>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27628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l-NL"/>
              <a:t>Klik om de stijl te bewerken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l-NL"/>
              <a:t>Tekststijl van het model bewerken</a:t>
            </a:r>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862855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4ED4773-3FA3-874F-9957-E2EE003BE7AB}" type="datetimeFigureOut">
              <a:rPr lang="en-US" smtClean="0"/>
              <a:t>5/23/18</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8B869B2-540D-C148-B698-441713D4A49B}" type="slidenum">
              <a:rPr lang="en-US" smtClean="0"/>
              <a:t>‹nr.›</a:t>
            </a:fld>
            <a:endParaRPr lang="en-US"/>
          </a:p>
        </p:txBody>
      </p:sp>
    </p:spTree>
    <p:extLst>
      <p:ext uri="{BB962C8B-B14F-4D97-AF65-F5344CB8AC3E}">
        <p14:creationId xmlns:p14="http://schemas.microsoft.com/office/powerpoint/2010/main" val="42752208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eneratierookvrij.b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33395AF-28AC-F547-B520-13FFF36E765C}"/>
              </a:ext>
            </a:extLst>
          </p:cNvPr>
          <p:cNvSpPr>
            <a:spLocks noGrp="1"/>
          </p:cNvSpPr>
          <p:nvPr>
            <p:ph type="subTitle" idx="1"/>
          </p:nvPr>
        </p:nvSpPr>
        <p:spPr>
          <a:xfrm>
            <a:off x="526472" y="623455"/>
            <a:ext cx="6497783" cy="9864436"/>
          </a:xfrm>
        </p:spPr>
        <p:txBody>
          <a:bodyPr>
            <a:noAutofit/>
          </a:bodyPr>
          <a:lstStyle/>
          <a:p>
            <a:pPr algn="l">
              <a:lnSpc>
                <a:spcPct val="100000"/>
              </a:lnSpc>
            </a:pPr>
            <a:r>
              <a:rPr lang="nl-BE" sz="1200" b="1" dirty="0">
                <a:solidFill>
                  <a:schemeClr val="tx2"/>
                </a:solidFill>
              </a:rPr>
              <a:t>&lt;subject line&gt;</a:t>
            </a:r>
          </a:p>
          <a:p>
            <a:pPr algn="l">
              <a:lnSpc>
                <a:spcPct val="100000"/>
              </a:lnSpc>
            </a:pPr>
            <a:r>
              <a:rPr lang="nl-BE" sz="1200" dirty="0">
                <a:solidFill>
                  <a:schemeClr val="tx2"/>
                </a:solidFill>
              </a:rPr>
              <a:t>Hier speelt/sport/fuift/studeert/… je kind of tiener voortaan rookvrij. Help jij mee?</a:t>
            </a:r>
          </a:p>
          <a:p>
            <a:pPr algn="l">
              <a:lnSpc>
                <a:spcPct val="100000"/>
              </a:lnSpc>
            </a:pPr>
            <a:endParaRPr lang="nl-BE" sz="1200" dirty="0">
              <a:solidFill>
                <a:schemeClr val="tx2"/>
              </a:solidFill>
            </a:endParaRPr>
          </a:p>
          <a:p>
            <a:pPr algn="l">
              <a:lnSpc>
                <a:spcPct val="100000"/>
              </a:lnSpc>
            </a:pPr>
            <a:r>
              <a:rPr lang="nl-BE" sz="1200" b="1" dirty="0">
                <a:solidFill>
                  <a:schemeClr val="tx2"/>
                </a:solidFill>
              </a:rPr>
              <a:t>&lt;E-mail&gt;</a:t>
            </a:r>
          </a:p>
          <a:p>
            <a:pPr algn="l">
              <a:lnSpc>
                <a:spcPct val="100000"/>
              </a:lnSpc>
            </a:pPr>
            <a:r>
              <a:rPr lang="nl-BE" sz="1200" dirty="0">
                <a:solidFill>
                  <a:schemeClr val="tx2"/>
                </a:solidFill>
              </a:rPr>
              <a:t>Beste lezer/lid/ouder/…,</a:t>
            </a:r>
          </a:p>
          <a:p>
            <a:pPr algn="l">
              <a:lnSpc>
                <a:spcPct val="100000"/>
              </a:lnSpc>
            </a:pPr>
            <a:r>
              <a:rPr lang="nl-BE" sz="1200" dirty="0">
                <a:solidFill>
                  <a:schemeClr val="tx2"/>
                </a:solidFill>
              </a:rPr>
              <a:t>Hoe fijn is het om te weten dat je kind of tiener straks in een rookvrije omgeving kan sporten/spelen/uitgaan/…? Heerlijk toch?</a:t>
            </a:r>
          </a:p>
          <a:p>
            <a:pPr algn="l">
              <a:lnSpc>
                <a:spcPct val="100000"/>
              </a:lnSpc>
            </a:pPr>
            <a:br>
              <a:rPr lang="nl-BE" sz="1200" dirty="0">
                <a:solidFill>
                  <a:schemeClr val="tx2"/>
                </a:solidFill>
              </a:rPr>
            </a:br>
            <a:r>
              <a:rPr lang="nl-BE" sz="1200" b="1" dirty="0"/>
              <a:t>Wij zetten er alvast onze schouders onder</a:t>
            </a:r>
            <a:endParaRPr lang="nl-BE" sz="1200" dirty="0"/>
          </a:p>
          <a:p>
            <a:pPr algn="l">
              <a:lnSpc>
                <a:spcPct val="100000"/>
              </a:lnSpc>
            </a:pPr>
            <a:r>
              <a:rPr lang="nl-BE" sz="1200" dirty="0">
                <a:solidFill>
                  <a:schemeClr val="tx2"/>
                </a:solidFill>
              </a:rPr>
              <a:t>Vanaf nu maakt onze organisatie deel uit van “Generatie Rookvrij”. Dat is een initiatief van de Alliantie voor een Rookvrije Samenleving. Kom op tegen Kanker en Stichting tegen Kanker lanceerden het initiatief. Ondertussen schaarden ook organisaties zoals de Belgische Cardiologische Liga de Gezinsbond, het Vlaams Instituut Gezond Leven, het Fonds des affections respiratoires (FARES), de Service d'Etude et de Prévention du Tabagisme (SEPT), de Vlaamse Vereniging voor Respiratoire Gezondheidszorg en Tuberculosebestrijding (VRGT) en het Observatoire de la Santé zich achter de oproep.</a:t>
            </a:r>
            <a:br>
              <a:rPr lang="nl-BE" sz="1200" dirty="0">
                <a:solidFill>
                  <a:schemeClr val="tx2"/>
                </a:solidFill>
              </a:rPr>
            </a:br>
            <a:endParaRPr lang="nl-BE" sz="1200" dirty="0">
              <a:solidFill>
                <a:schemeClr val="tx2"/>
              </a:solidFill>
            </a:endParaRPr>
          </a:p>
          <a:p>
            <a:pPr algn="l">
              <a:lnSpc>
                <a:spcPct val="100000"/>
              </a:lnSpc>
            </a:pPr>
            <a:r>
              <a:rPr lang="nl-BE" sz="1200" b="1" dirty="0"/>
              <a:t>Het doel?</a:t>
            </a:r>
            <a:endParaRPr lang="nl-BE" sz="1200" dirty="0"/>
          </a:p>
          <a:p>
            <a:pPr algn="l">
              <a:lnSpc>
                <a:spcPct val="100000"/>
              </a:lnSpc>
            </a:pPr>
            <a:r>
              <a:rPr lang="nl-BE" sz="1200" dirty="0">
                <a:solidFill>
                  <a:schemeClr val="tx2"/>
                </a:solidFill>
              </a:rPr>
              <a:t>Generatie Rookvrij wil een brede beweging op gang trekken die ijvert voort meer rookvrije omgevingen, daar waar veel kinderen en jongeren komen.</a:t>
            </a:r>
            <a:br>
              <a:rPr lang="nl-BE" sz="1200" dirty="0">
                <a:solidFill>
                  <a:schemeClr val="tx2"/>
                </a:solidFill>
              </a:rPr>
            </a:br>
            <a:endParaRPr lang="nl-BE" sz="1200" dirty="0">
              <a:solidFill>
                <a:schemeClr val="tx2"/>
              </a:solidFill>
            </a:endParaRPr>
          </a:p>
          <a:p>
            <a:pPr algn="l">
              <a:lnSpc>
                <a:spcPct val="100000"/>
              </a:lnSpc>
            </a:pPr>
            <a:r>
              <a:rPr lang="nl-BE" sz="1200" b="1" dirty="0"/>
              <a:t>Waarom?</a:t>
            </a:r>
            <a:endParaRPr lang="nl-BE" sz="1200" dirty="0"/>
          </a:p>
          <a:p>
            <a:pPr algn="l">
              <a:lnSpc>
                <a:spcPct val="100000"/>
              </a:lnSpc>
            </a:pPr>
            <a:r>
              <a:rPr lang="nl-BE" sz="1200" dirty="0">
                <a:solidFill>
                  <a:schemeClr val="tx2"/>
                </a:solidFill>
              </a:rPr>
              <a:t>Elke week beginnen in België honderden kinderen te roken. Aan de basis hiervan ligt een simpele logica: zien roken doet roken. Tegelijk tellen we ca. 40 tabaksdoden per dag in België. Confronterend, niet?</a:t>
            </a:r>
          </a:p>
          <a:p>
            <a:pPr algn="l">
              <a:lnSpc>
                <a:spcPct val="100000"/>
              </a:lnSpc>
            </a:pPr>
            <a:r>
              <a:rPr lang="nl-BE" sz="1200" dirty="0">
                <a:solidFill>
                  <a:schemeClr val="tx2"/>
                </a:solidFill>
              </a:rPr>
              <a:t>Maar stel nu dat we de logica achter ‘zien roken doet roken’ doorbreken. Rookvrij als de nieuwe norm. Zo beschermen we kinderen en jongeren tegen de verleiding om te starten met roken. Wat we daarvoor moeten doen? Meer rookvrije omgevingen creëren. </a:t>
            </a:r>
          </a:p>
          <a:p>
            <a:pPr algn="l">
              <a:lnSpc>
                <a:spcPct val="100000"/>
              </a:lnSpc>
            </a:pPr>
            <a:r>
              <a:rPr lang="nl-BE" sz="1200" dirty="0">
                <a:solidFill>
                  <a:schemeClr val="tx2"/>
                </a:solidFill>
              </a:rPr>
              <a:t>Wij voegden alvast de daad bij het woord. Als het aan &lt;instelling of organisatie&gt; ligt, laten we jouw oogappels straks rookvrij spelen/sporten/fuiven/studeren, …</a:t>
            </a:r>
            <a:br>
              <a:rPr lang="nl-BE" sz="1200" dirty="0">
                <a:solidFill>
                  <a:schemeClr val="tx2"/>
                </a:solidFill>
              </a:rPr>
            </a:br>
            <a:endParaRPr lang="nl-BE" sz="1200" dirty="0">
              <a:solidFill>
                <a:schemeClr val="tx2"/>
              </a:solidFill>
            </a:endParaRPr>
          </a:p>
          <a:p>
            <a:pPr algn="l">
              <a:lnSpc>
                <a:spcPct val="100000"/>
              </a:lnSpc>
            </a:pPr>
            <a:r>
              <a:rPr lang="nl-BE" sz="1200" b="1" dirty="0"/>
              <a:t>En wat kan jij doen?</a:t>
            </a:r>
            <a:endParaRPr lang="nl-BE" sz="1200" dirty="0">
              <a:solidFill>
                <a:schemeClr val="tx2"/>
              </a:solidFill>
            </a:endParaRPr>
          </a:p>
          <a:p>
            <a:pPr algn="l">
              <a:lnSpc>
                <a:spcPct val="100000"/>
              </a:lnSpc>
            </a:pPr>
            <a:r>
              <a:rPr lang="nl-BE" sz="1200" dirty="0">
                <a:solidFill>
                  <a:schemeClr val="tx2"/>
                </a:solidFill>
              </a:rPr>
              <a:t>Dat je ons initiatief steunt, daar hebben we alle vertrouwen in. Maar misschien inspireert het jou ook. Ook jij kan op je werk, in verenigingen, de ouderraad van de school, … ijveren voor meer rookvrije plaatsen. Zo gaan we met “Generatie Rookvrij” samen op weg naar een rookvrije toekomst.</a:t>
            </a:r>
            <a:br>
              <a:rPr lang="nl-BE" sz="1200" dirty="0">
                <a:solidFill>
                  <a:schemeClr val="tx2"/>
                </a:solidFill>
              </a:rPr>
            </a:br>
            <a:endParaRPr lang="nl-BE" sz="1200" dirty="0">
              <a:solidFill>
                <a:schemeClr val="tx2"/>
              </a:solidFill>
            </a:endParaRPr>
          </a:p>
          <a:p>
            <a:pPr algn="l">
              <a:lnSpc>
                <a:spcPct val="100000"/>
              </a:lnSpc>
            </a:pPr>
            <a:r>
              <a:rPr lang="nl-BE" sz="1200" dirty="0">
                <a:solidFill>
                  <a:schemeClr val="tx2"/>
                </a:solidFill>
              </a:rPr>
              <a:t>Surf voor meer informatie naar </a:t>
            </a:r>
            <a:r>
              <a:rPr lang="nl-BE" sz="1200" u="sng" dirty="0">
                <a:solidFill>
                  <a:schemeClr val="tx2"/>
                </a:solidFill>
                <a:hlinkClick r:id="rId2"/>
              </a:rPr>
              <a:t>www.generatierookvrij.be</a:t>
            </a:r>
            <a:r>
              <a:rPr lang="nl-BE" sz="1200" dirty="0">
                <a:solidFill>
                  <a:schemeClr val="tx2"/>
                </a:solidFill>
              </a:rPr>
              <a:t>. </a:t>
            </a:r>
            <a:br>
              <a:rPr lang="nl-BE" sz="1200" dirty="0">
                <a:solidFill>
                  <a:schemeClr val="tx2"/>
                </a:solidFill>
              </a:rPr>
            </a:br>
            <a:endParaRPr lang="nl-BE" sz="1200" dirty="0">
              <a:solidFill>
                <a:schemeClr val="tx2"/>
              </a:solidFill>
            </a:endParaRPr>
          </a:p>
          <a:p>
            <a:pPr algn="l">
              <a:lnSpc>
                <a:spcPct val="100000"/>
              </a:lnSpc>
            </a:pPr>
            <a:r>
              <a:rPr lang="nl-BE" sz="1200" dirty="0">
                <a:solidFill>
                  <a:schemeClr val="tx2"/>
                </a:solidFill>
              </a:rPr>
              <a:t>Met rookvrije groeten,</a:t>
            </a:r>
          </a:p>
          <a:p>
            <a:pPr algn="l">
              <a:lnSpc>
                <a:spcPct val="100000"/>
              </a:lnSpc>
            </a:pPr>
            <a:r>
              <a:rPr lang="nl-BE" sz="1200" dirty="0">
                <a:solidFill>
                  <a:schemeClr val="tx2"/>
                </a:solidFill>
              </a:rPr>
              <a:t>&lt;organisatie&gt;</a:t>
            </a:r>
          </a:p>
        </p:txBody>
      </p:sp>
    </p:spTree>
    <p:extLst>
      <p:ext uri="{BB962C8B-B14F-4D97-AF65-F5344CB8AC3E}">
        <p14:creationId xmlns:p14="http://schemas.microsoft.com/office/powerpoint/2010/main" val="2157971127"/>
      </p:ext>
    </p:extLst>
  </p:cSld>
  <p:clrMapOvr>
    <a:masterClrMapping/>
  </p:clrMapOvr>
</p:sld>
</file>

<file path=ppt/theme/theme1.xml><?xml version="1.0" encoding="utf-8"?>
<a:theme xmlns:a="http://schemas.openxmlformats.org/drawingml/2006/main" name="Office Theme">
  <a:themeElements>
    <a:clrScheme name="Generatie Rookvrij_2">
      <a:dk1>
        <a:srgbClr val="009B8F"/>
      </a:dk1>
      <a:lt1>
        <a:srgbClr val="FFFFFF"/>
      </a:lt1>
      <a:dk2>
        <a:srgbClr val="464647"/>
      </a:dk2>
      <a:lt2>
        <a:srgbClr val="FFFEFE"/>
      </a:lt2>
      <a:accent1>
        <a:srgbClr val="009B8F"/>
      </a:accent1>
      <a:accent2>
        <a:srgbClr val="F2B700"/>
      </a:accent2>
      <a:accent3>
        <a:srgbClr val="A5A5A5"/>
      </a:accent3>
      <a:accent4>
        <a:srgbClr val="28A59B"/>
      </a:accent4>
      <a:accent5>
        <a:srgbClr val="5B9BD5"/>
      </a:accent5>
      <a:accent6>
        <a:srgbClr val="FFFEFE"/>
      </a:accent6>
      <a:hlink>
        <a:srgbClr val="F2B700"/>
      </a:hlink>
      <a:folHlink>
        <a:srgbClr val="009B8F"/>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TotalTime>
  <Words>61</Words>
  <Application>Microsoft Macintosh PowerPoint</Application>
  <PresentationFormat>Aangepast</PresentationFormat>
  <Paragraphs>19</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Office Theme</vt:lpstr>
      <vt:lpstr>PowerPoint-presentatie</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Lieve Verrelst</dc:creator>
  <cp:lastModifiedBy>lieve verrelst</cp:lastModifiedBy>
  <cp:revision>17</cp:revision>
  <dcterms:created xsi:type="dcterms:W3CDTF">2018-05-14T14:57:10Z</dcterms:created>
  <dcterms:modified xsi:type="dcterms:W3CDTF">2018-05-23T20:48:43Z</dcterms:modified>
</cp:coreProperties>
</file>