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Lst>
  <p:sldSz cx="7559675" cy="10691813"/>
  <p:notesSz cx="6858000" cy="9144000"/>
  <p:defaultTextStyle>
    <a:defPPr>
      <a:defRPr lang="en-US"/>
    </a:defPPr>
    <a:lvl1pPr marL="0" algn="l" defTabSz="1294973" rtl="0" eaLnBrk="1" latinLnBrk="0" hangingPunct="1">
      <a:defRPr sz="2549" kern="1200">
        <a:solidFill>
          <a:schemeClr val="tx1"/>
        </a:solidFill>
        <a:latin typeface="+mn-lt"/>
        <a:ea typeface="+mn-ea"/>
        <a:cs typeface="+mn-cs"/>
      </a:defRPr>
    </a:lvl1pPr>
    <a:lvl2pPr marL="647487" algn="l" defTabSz="1294973" rtl="0" eaLnBrk="1" latinLnBrk="0" hangingPunct="1">
      <a:defRPr sz="2549" kern="1200">
        <a:solidFill>
          <a:schemeClr val="tx1"/>
        </a:solidFill>
        <a:latin typeface="+mn-lt"/>
        <a:ea typeface="+mn-ea"/>
        <a:cs typeface="+mn-cs"/>
      </a:defRPr>
    </a:lvl2pPr>
    <a:lvl3pPr marL="1294973" algn="l" defTabSz="1294973" rtl="0" eaLnBrk="1" latinLnBrk="0" hangingPunct="1">
      <a:defRPr sz="2549" kern="1200">
        <a:solidFill>
          <a:schemeClr val="tx1"/>
        </a:solidFill>
        <a:latin typeface="+mn-lt"/>
        <a:ea typeface="+mn-ea"/>
        <a:cs typeface="+mn-cs"/>
      </a:defRPr>
    </a:lvl3pPr>
    <a:lvl4pPr marL="1942460" algn="l" defTabSz="1294973" rtl="0" eaLnBrk="1" latinLnBrk="0" hangingPunct="1">
      <a:defRPr sz="2549" kern="1200">
        <a:solidFill>
          <a:schemeClr val="tx1"/>
        </a:solidFill>
        <a:latin typeface="+mn-lt"/>
        <a:ea typeface="+mn-ea"/>
        <a:cs typeface="+mn-cs"/>
      </a:defRPr>
    </a:lvl4pPr>
    <a:lvl5pPr marL="2589947" algn="l" defTabSz="1294973" rtl="0" eaLnBrk="1" latinLnBrk="0" hangingPunct="1">
      <a:defRPr sz="2549" kern="1200">
        <a:solidFill>
          <a:schemeClr val="tx1"/>
        </a:solidFill>
        <a:latin typeface="+mn-lt"/>
        <a:ea typeface="+mn-ea"/>
        <a:cs typeface="+mn-cs"/>
      </a:defRPr>
    </a:lvl5pPr>
    <a:lvl6pPr marL="3237433" algn="l" defTabSz="1294973" rtl="0" eaLnBrk="1" latinLnBrk="0" hangingPunct="1">
      <a:defRPr sz="2549" kern="1200">
        <a:solidFill>
          <a:schemeClr val="tx1"/>
        </a:solidFill>
        <a:latin typeface="+mn-lt"/>
        <a:ea typeface="+mn-ea"/>
        <a:cs typeface="+mn-cs"/>
      </a:defRPr>
    </a:lvl6pPr>
    <a:lvl7pPr marL="3884920" algn="l" defTabSz="1294973" rtl="0" eaLnBrk="1" latinLnBrk="0" hangingPunct="1">
      <a:defRPr sz="2549" kern="1200">
        <a:solidFill>
          <a:schemeClr val="tx1"/>
        </a:solidFill>
        <a:latin typeface="+mn-lt"/>
        <a:ea typeface="+mn-ea"/>
        <a:cs typeface="+mn-cs"/>
      </a:defRPr>
    </a:lvl7pPr>
    <a:lvl8pPr marL="4532406" algn="l" defTabSz="1294973" rtl="0" eaLnBrk="1" latinLnBrk="0" hangingPunct="1">
      <a:defRPr sz="2549" kern="1200">
        <a:solidFill>
          <a:schemeClr val="tx1"/>
        </a:solidFill>
        <a:latin typeface="+mn-lt"/>
        <a:ea typeface="+mn-ea"/>
        <a:cs typeface="+mn-cs"/>
      </a:defRPr>
    </a:lvl8pPr>
    <a:lvl9pPr marL="5179893" algn="l" defTabSz="1294973" rtl="0" eaLnBrk="1" latinLnBrk="0" hangingPunct="1">
      <a:defRPr sz="254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6"/>
    <p:restoredTop sz="94704"/>
  </p:normalViewPr>
  <p:slideViewPr>
    <p:cSldViewPr snapToGrid="0" snapToObjects="1">
      <p:cViewPr varScale="1">
        <p:scale>
          <a:sx n="93" d="100"/>
          <a:sy n="93" d="100"/>
        </p:scale>
        <p:origin x="324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nl-NL"/>
              <a:t>Klik om de stijl te bewerken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29150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60486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91960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227191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nl-NL"/>
              <a:t>Klik om de stijl te bewerken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4ED4773-3FA3-874F-9957-E2EE003BE7AB}"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85846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76865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nl-NL"/>
              <a:t>Klik om de stijl te bewerken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4" name="Content Placeholder 3"/>
          <p:cNvSpPr>
            <a:spLocks noGrp="1"/>
          </p:cNvSpPr>
          <p:nvPr>
            <p:ph sz="half" idx="2"/>
          </p:nvPr>
        </p:nvSpPr>
        <p:spPr>
          <a:xfrm>
            <a:off x="520713" y="3905482"/>
            <a:ext cx="3198096"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nl-NL"/>
              <a:t>Tekststijl van het model bewerken</a:t>
            </a:r>
          </a:p>
        </p:txBody>
      </p:sp>
      <p:sp>
        <p:nvSpPr>
          <p:cNvPr id="6" name="Content Placeholder 5"/>
          <p:cNvSpPr>
            <a:spLocks noGrp="1"/>
          </p:cNvSpPr>
          <p:nvPr>
            <p:ph sz="quarter" idx="4"/>
          </p:nvPr>
        </p:nvSpPr>
        <p:spPr>
          <a:xfrm>
            <a:off x="3827086" y="3905482"/>
            <a:ext cx="3213847" cy="574437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4ED4773-3FA3-874F-9957-E2EE003BE7AB}"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62539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4ED4773-3FA3-874F-9957-E2EE003BE7AB}" type="datetimeFigureOut">
              <a:rPr lang="en-US" smtClean="0"/>
              <a:t>5/23/18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50556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D4773-3FA3-874F-9957-E2EE003BE7AB}" type="datetimeFigureOut">
              <a:rPr lang="en-US" smtClean="0"/>
              <a:t>5/23/18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03860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127628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nl-NL"/>
              <a:t>Klik om de stijl te bewerken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nl-NL"/>
              <a:t>Tekststijl van het model bewerken</a:t>
            </a:r>
          </a:p>
        </p:txBody>
      </p:sp>
      <p:sp>
        <p:nvSpPr>
          <p:cNvPr id="5" name="Date Placeholder 4"/>
          <p:cNvSpPr>
            <a:spLocks noGrp="1"/>
          </p:cNvSpPr>
          <p:nvPr>
            <p:ph type="dt" sz="half" idx="10"/>
          </p:nvPr>
        </p:nvSpPr>
        <p:spPr/>
        <p:txBody>
          <a:bodyPr/>
          <a:lstStyle/>
          <a:p>
            <a:fld id="{F4ED4773-3FA3-874F-9957-E2EE003BE7AB}"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869B2-540D-C148-B698-441713D4A49B}" type="slidenum">
              <a:rPr lang="en-US" smtClean="0"/>
              <a:t>‹nr.›</a:t>
            </a:fld>
            <a:endParaRPr lang="en-US"/>
          </a:p>
        </p:txBody>
      </p:sp>
    </p:spTree>
    <p:extLst>
      <p:ext uri="{BB962C8B-B14F-4D97-AF65-F5344CB8AC3E}">
        <p14:creationId xmlns:p14="http://schemas.microsoft.com/office/powerpoint/2010/main" val="386285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4ED4773-3FA3-874F-9957-E2EE003BE7AB}" type="datetimeFigureOut">
              <a:rPr lang="en-US" smtClean="0"/>
              <a:t>5/23/18</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8B869B2-540D-C148-B698-441713D4A49B}" type="slidenum">
              <a:rPr lang="en-US" smtClean="0"/>
              <a:t>‹nr.›</a:t>
            </a:fld>
            <a:endParaRPr lang="en-US"/>
          </a:p>
        </p:txBody>
      </p:sp>
    </p:spTree>
    <p:extLst>
      <p:ext uri="{BB962C8B-B14F-4D97-AF65-F5344CB8AC3E}">
        <p14:creationId xmlns:p14="http://schemas.microsoft.com/office/powerpoint/2010/main" val="42752208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generatierookvrij.b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33395AF-28AC-F547-B520-13FFF36E765C}"/>
              </a:ext>
            </a:extLst>
          </p:cNvPr>
          <p:cNvSpPr>
            <a:spLocks noGrp="1"/>
          </p:cNvSpPr>
          <p:nvPr>
            <p:ph type="subTitle" idx="1"/>
          </p:nvPr>
        </p:nvSpPr>
        <p:spPr>
          <a:xfrm>
            <a:off x="526472" y="623455"/>
            <a:ext cx="6497783" cy="9504218"/>
          </a:xfrm>
        </p:spPr>
        <p:txBody>
          <a:bodyPr>
            <a:noAutofit/>
          </a:bodyPr>
          <a:lstStyle/>
          <a:p>
            <a:pPr algn="l">
              <a:lnSpc>
                <a:spcPct val="100000"/>
              </a:lnSpc>
            </a:pPr>
            <a:r>
              <a:rPr lang="en-US" sz="1200" b="1" dirty="0">
                <a:solidFill>
                  <a:schemeClr val="tx2"/>
                </a:solidFill>
              </a:rPr>
              <a:t>&lt;subject line&gt;</a:t>
            </a:r>
            <a:br>
              <a:rPr lang="nl-BE" sz="1200" dirty="0">
                <a:solidFill>
                  <a:schemeClr val="tx2"/>
                </a:solidFill>
              </a:rPr>
            </a:br>
            <a:br>
              <a:rPr lang="nl-BE" sz="1200" dirty="0">
                <a:solidFill>
                  <a:schemeClr val="tx2"/>
                </a:solidFill>
              </a:rPr>
            </a:br>
            <a:r>
              <a:rPr lang="en-US" sz="1200" dirty="0" err="1">
                <a:solidFill>
                  <a:schemeClr val="tx2"/>
                </a:solidFill>
              </a:rPr>
              <a:t>Rookvrij</a:t>
            </a:r>
            <a:r>
              <a:rPr lang="en-US" sz="1200" dirty="0">
                <a:solidFill>
                  <a:schemeClr val="tx2"/>
                </a:solidFill>
              </a:rPr>
              <a:t>? </a:t>
            </a:r>
            <a:r>
              <a:rPr lang="nl-NL" sz="1200" dirty="0">
                <a:solidFill>
                  <a:schemeClr val="tx2"/>
                </a:solidFill>
              </a:rPr>
              <a:t>&lt;organisatie- of eventnaam&gt; zet de stap!</a:t>
            </a:r>
            <a:endParaRPr lang="nl-BE" sz="1200" dirty="0">
              <a:solidFill>
                <a:schemeClr val="tx2"/>
              </a:solidFill>
            </a:endParaRPr>
          </a:p>
          <a:p>
            <a:pPr algn="l">
              <a:lnSpc>
                <a:spcPct val="100000"/>
              </a:lnSpc>
            </a:pPr>
            <a:r>
              <a:rPr lang="nl-NL" sz="1200" dirty="0">
                <a:solidFill>
                  <a:schemeClr val="tx2"/>
                </a:solidFill>
              </a:rPr>
              <a:t> </a:t>
            </a:r>
            <a:endParaRPr lang="nl-BE" sz="1200" dirty="0">
              <a:solidFill>
                <a:schemeClr val="tx2"/>
              </a:solidFill>
            </a:endParaRPr>
          </a:p>
          <a:p>
            <a:pPr algn="l">
              <a:lnSpc>
                <a:spcPct val="100000"/>
              </a:lnSpc>
            </a:pPr>
            <a:r>
              <a:rPr lang="nl-NL" sz="1200" b="1" dirty="0">
                <a:solidFill>
                  <a:schemeClr val="tx2"/>
                </a:solidFill>
              </a:rPr>
              <a:t>&lt;E-mail&gt;</a:t>
            </a:r>
            <a:endParaRPr lang="nl-BE" sz="1200" b="1" dirty="0">
              <a:solidFill>
                <a:schemeClr val="tx2"/>
              </a:solidFill>
            </a:endParaRPr>
          </a:p>
          <a:p>
            <a:pPr algn="l">
              <a:lnSpc>
                <a:spcPct val="100000"/>
              </a:lnSpc>
            </a:pPr>
            <a:r>
              <a:rPr lang="nl-NL" sz="1200" dirty="0">
                <a:solidFill>
                  <a:schemeClr val="tx2"/>
                </a:solidFill>
              </a:rPr>
              <a:t> </a:t>
            </a:r>
            <a:br>
              <a:rPr lang="nl-NL" sz="1200" dirty="0">
                <a:solidFill>
                  <a:schemeClr val="tx2"/>
                </a:solidFill>
              </a:rPr>
            </a:br>
            <a:r>
              <a:rPr lang="nl-NL" sz="1200" dirty="0">
                <a:solidFill>
                  <a:schemeClr val="tx2"/>
                </a:solidFill>
              </a:rPr>
              <a:t>Beste lezer/lid/ouder/…,</a:t>
            </a:r>
            <a:endParaRPr lang="nl-BE" sz="1200" dirty="0">
              <a:solidFill>
                <a:schemeClr val="tx2"/>
              </a:solidFill>
            </a:endParaRPr>
          </a:p>
          <a:p>
            <a:pPr algn="l">
              <a:lnSpc>
                <a:spcPct val="100000"/>
              </a:lnSpc>
            </a:pPr>
            <a:r>
              <a:rPr lang="nl-NL" sz="1200" dirty="0">
                <a:solidFill>
                  <a:schemeClr val="tx2"/>
                </a:solidFill>
              </a:rPr>
              <a:t> </a:t>
            </a:r>
            <a:br>
              <a:rPr lang="nl-BE" sz="1200" dirty="0">
                <a:solidFill>
                  <a:schemeClr val="tx2"/>
                </a:solidFill>
              </a:rPr>
            </a:br>
            <a:r>
              <a:rPr lang="nl-NL" sz="1200" dirty="0">
                <a:solidFill>
                  <a:schemeClr val="tx2"/>
                </a:solidFill>
              </a:rPr>
              <a:t>Wil je dat je kind of tiener straks in een rookvrije omgeving kan sporten/spelen/uitgaan/…? Ja, toch?</a:t>
            </a:r>
            <a:endParaRPr lang="nl-BE" sz="1200" dirty="0">
              <a:solidFill>
                <a:schemeClr val="tx2"/>
              </a:solidFill>
            </a:endParaRPr>
          </a:p>
          <a:p>
            <a:pPr algn="l">
              <a:lnSpc>
                <a:spcPct val="100000"/>
              </a:lnSpc>
            </a:pPr>
            <a:r>
              <a:rPr lang="nl-NL" sz="1200" dirty="0">
                <a:solidFill>
                  <a:schemeClr val="tx2"/>
                </a:solidFill>
              </a:rPr>
              <a:t> </a:t>
            </a:r>
            <a:br>
              <a:rPr lang="nl-BE" sz="1200" dirty="0">
                <a:solidFill>
                  <a:schemeClr val="tx2"/>
                </a:solidFill>
              </a:rPr>
            </a:br>
            <a:r>
              <a:rPr lang="nl-NL" sz="1200" b="1" dirty="0"/>
              <a:t>Daarom zetten wij de stap naar een rookvrije toekomst</a:t>
            </a:r>
            <a:endParaRPr lang="nl-BE" sz="1200" dirty="0"/>
          </a:p>
          <a:p>
            <a:pPr algn="l">
              <a:lnSpc>
                <a:spcPct val="100000"/>
              </a:lnSpc>
            </a:pPr>
            <a:r>
              <a:rPr lang="nl-NL" sz="1200" dirty="0">
                <a:solidFill>
                  <a:schemeClr val="tx2"/>
                </a:solidFill>
              </a:rPr>
              <a:t>Vanaf nu maakt onze organisatie deel uit van “Generatie Rookvrij”. Dat is een initiatief van </a:t>
            </a:r>
            <a:br>
              <a:rPr lang="nl-NL" sz="1200" dirty="0">
                <a:solidFill>
                  <a:schemeClr val="tx2"/>
                </a:solidFill>
              </a:rPr>
            </a:br>
            <a:r>
              <a:rPr lang="nl-NL" sz="1200" dirty="0">
                <a:solidFill>
                  <a:schemeClr val="tx2"/>
                </a:solidFill>
              </a:rPr>
              <a:t>Kom op tegen Kanker, Stichting tegen Kanker, de Belgische Cardiologische Liga, </a:t>
            </a:r>
            <a:br>
              <a:rPr lang="nl-NL" sz="1200" dirty="0">
                <a:solidFill>
                  <a:schemeClr val="tx2"/>
                </a:solidFill>
              </a:rPr>
            </a:br>
            <a:r>
              <a:rPr lang="nl-NL" sz="1200" dirty="0">
                <a:solidFill>
                  <a:schemeClr val="tx2"/>
                </a:solidFill>
              </a:rPr>
              <a:t>het Vlaams Instituut Gezond Leven, de Vlaamse Vereniging voor Respiratoire Gezondheidszorg en Tuberculosebestrijding (VRGT), de Gezinsbond, het Fonds des </a:t>
            </a:r>
            <a:r>
              <a:rPr lang="nl-NL" sz="1200" dirty="0" err="1">
                <a:solidFill>
                  <a:schemeClr val="tx2"/>
                </a:solidFill>
              </a:rPr>
              <a:t>affections</a:t>
            </a:r>
            <a:r>
              <a:rPr lang="nl-NL" sz="1200" dirty="0">
                <a:solidFill>
                  <a:schemeClr val="tx2"/>
                </a:solidFill>
              </a:rPr>
              <a:t> </a:t>
            </a:r>
            <a:r>
              <a:rPr lang="nl-NL" sz="1200" dirty="0" err="1">
                <a:solidFill>
                  <a:schemeClr val="tx2"/>
                </a:solidFill>
              </a:rPr>
              <a:t>respiratoires</a:t>
            </a:r>
            <a:r>
              <a:rPr lang="nl-NL" sz="1200" dirty="0">
                <a:solidFill>
                  <a:schemeClr val="tx2"/>
                </a:solidFill>
              </a:rPr>
              <a:t> (FARES), </a:t>
            </a:r>
            <a:br>
              <a:rPr lang="nl-NL" sz="1200" dirty="0">
                <a:solidFill>
                  <a:schemeClr val="tx2"/>
                </a:solidFill>
              </a:rPr>
            </a:br>
            <a:r>
              <a:rPr lang="nl-NL" sz="1200" dirty="0">
                <a:solidFill>
                  <a:schemeClr val="tx2"/>
                </a:solidFill>
              </a:rPr>
              <a:t>de Service </a:t>
            </a:r>
            <a:r>
              <a:rPr lang="nl-NL" sz="1200" dirty="0" err="1">
                <a:solidFill>
                  <a:schemeClr val="tx2"/>
                </a:solidFill>
              </a:rPr>
              <a:t>d'Etude</a:t>
            </a:r>
            <a:r>
              <a:rPr lang="nl-NL" sz="1200" dirty="0">
                <a:solidFill>
                  <a:schemeClr val="tx2"/>
                </a:solidFill>
              </a:rPr>
              <a:t> et de Prévention du </a:t>
            </a:r>
            <a:r>
              <a:rPr lang="nl-NL" sz="1200" dirty="0" err="1">
                <a:solidFill>
                  <a:schemeClr val="tx2"/>
                </a:solidFill>
              </a:rPr>
              <a:t>Tabagisme</a:t>
            </a:r>
            <a:r>
              <a:rPr lang="nl-NL" sz="1200" dirty="0">
                <a:solidFill>
                  <a:schemeClr val="tx2"/>
                </a:solidFill>
              </a:rPr>
              <a:t> (SEPT) en het </a:t>
            </a:r>
            <a:r>
              <a:rPr lang="nl-NL" sz="1200" dirty="0" err="1">
                <a:solidFill>
                  <a:schemeClr val="tx2"/>
                </a:solidFill>
              </a:rPr>
              <a:t>Observatoire</a:t>
            </a:r>
            <a:r>
              <a:rPr lang="nl-NL" sz="1200" dirty="0">
                <a:solidFill>
                  <a:schemeClr val="tx2"/>
                </a:solidFill>
              </a:rPr>
              <a:t> de la Santé du Hainaut.</a:t>
            </a:r>
            <a:endParaRPr lang="nl-BE" sz="1200" dirty="0">
              <a:solidFill>
                <a:schemeClr val="tx2"/>
              </a:solidFill>
            </a:endParaRPr>
          </a:p>
          <a:p>
            <a:pPr algn="l">
              <a:lnSpc>
                <a:spcPct val="100000"/>
              </a:lnSpc>
            </a:pPr>
            <a:br>
              <a:rPr lang="nl-NL" sz="1200" b="1" dirty="0"/>
            </a:br>
            <a:r>
              <a:rPr lang="nl-NL" sz="1200" b="1" dirty="0"/>
              <a:t>Het doel?</a:t>
            </a:r>
            <a:endParaRPr lang="nl-BE" sz="1200" dirty="0"/>
          </a:p>
          <a:p>
            <a:pPr algn="l">
              <a:lnSpc>
                <a:spcPct val="100000"/>
              </a:lnSpc>
            </a:pPr>
            <a:r>
              <a:rPr lang="nl-NL" sz="1200" dirty="0">
                <a:solidFill>
                  <a:schemeClr val="tx2"/>
                </a:solidFill>
              </a:rPr>
              <a:t>Generatie Rookvrij wil een brede beweging op gang trekken die ijvert voor meer rookvrije omgevingen, daar waar veel kinderen en jongeren komen.</a:t>
            </a:r>
            <a:endParaRPr lang="nl-BE" sz="1200" dirty="0">
              <a:solidFill>
                <a:schemeClr val="tx2"/>
              </a:solidFill>
            </a:endParaRPr>
          </a:p>
          <a:p>
            <a:pPr algn="l">
              <a:lnSpc>
                <a:spcPct val="100000"/>
              </a:lnSpc>
            </a:pPr>
            <a:br>
              <a:rPr lang="nl-NL" sz="1200" b="1" dirty="0">
                <a:solidFill>
                  <a:schemeClr val="tx2"/>
                </a:solidFill>
              </a:rPr>
            </a:br>
            <a:r>
              <a:rPr lang="nl-NL" sz="1200" b="1" dirty="0"/>
              <a:t>Waarom?</a:t>
            </a:r>
            <a:endParaRPr lang="nl-BE" sz="1200" dirty="0"/>
          </a:p>
          <a:p>
            <a:pPr algn="l">
              <a:lnSpc>
                <a:spcPct val="100000"/>
              </a:lnSpc>
            </a:pPr>
            <a:r>
              <a:rPr lang="nl-NL" sz="1200" dirty="0">
                <a:solidFill>
                  <a:schemeClr val="tx2"/>
                </a:solidFill>
              </a:rPr>
              <a:t>Elke week beginnen in België honderden kinderen te roken. Aan de basis hiervan ligt een simpele logica: zien roken, doet roken. Tegelijk tellen we ca. 40 tabaksdoden per dag in België. </a:t>
            </a:r>
            <a:br>
              <a:rPr lang="nl-NL" sz="1200" dirty="0">
                <a:solidFill>
                  <a:schemeClr val="tx2"/>
                </a:solidFill>
              </a:rPr>
            </a:br>
            <a:r>
              <a:rPr lang="nl-NL" sz="1200" dirty="0">
                <a:solidFill>
                  <a:schemeClr val="tx2"/>
                </a:solidFill>
              </a:rPr>
              <a:t>Confronterend, niet?</a:t>
            </a:r>
            <a:endParaRPr lang="nl-BE" sz="1200" dirty="0">
              <a:solidFill>
                <a:schemeClr val="tx2"/>
              </a:solidFill>
            </a:endParaRPr>
          </a:p>
          <a:p>
            <a:pPr algn="l">
              <a:lnSpc>
                <a:spcPct val="100000"/>
              </a:lnSpc>
            </a:pPr>
            <a:r>
              <a:rPr lang="nl-NL" sz="1200" dirty="0">
                <a:solidFill>
                  <a:schemeClr val="tx2"/>
                </a:solidFill>
              </a:rPr>
              <a:t>Maar stel nu dat we de logica achter ‘zien roken doet roken’ doorbreken. Rookvrij als de nieuwe norm. Zo beschermen we kinderen en jongeren tegen de verleiding om te starten met roken. </a:t>
            </a:r>
            <a:br>
              <a:rPr lang="nl-NL" sz="1200" dirty="0">
                <a:solidFill>
                  <a:schemeClr val="tx2"/>
                </a:solidFill>
              </a:rPr>
            </a:br>
            <a:r>
              <a:rPr lang="nl-NL" sz="1200" dirty="0">
                <a:solidFill>
                  <a:schemeClr val="tx2"/>
                </a:solidFill>
              </a:rPr>
              <a:t>Wat we daarvoor moeten doen? Meer rookvrije omgevingen creëren.</a:t>
            </a:r>
            <a:endParaRPr lang="nl-BE" sz="1200" dirty="0">
              <a:solidFill>
                <a:schemeClr val="tx2"/>
              </a:solidFill>
            </a:endParaRPr>
          </a:p>
          <a:p>
            <a:pPr algn="l">
              <a:lnSpc>
                <a:spcPct val="100000"/>
              </a:lnSpc>
            </a:pPr>
            <a:r>
              <a:rPr lang="nl-NL" sz="1200" dirty="0">
                <a:solidFill>
                  <a:schemeClr val="tx2"/>
                </a:solidFill>
              </a:rPr>
              <a:t>Als het aan &lt;organisatie&gt; ligt, laten we jouw oogappels straks rookvrij spelen/sporten/fuiven/studeren, …</a:t>
            </a:r>
            <a:br>
              <a:rPr lang="nl-BE" sz="1200" dirty="0">
                <a:solidFill>
                  <a:schemeClr val="tx2"/>
                </a:solidFill>
              </a:rPr>
            </a:br>
            <a:br>
              <a:rPr lang="nl-NL" sz="1200" b="1" dirty="0">
                <a:solidFill>
                  <a:schemeClr val="tx2"/>
                </a:solidFill>
              </a:rPr>
            </a:br>
            <a:br>
              <a:rPr lang="nl-NL" sz="1200" b="1" dirty="0">
                <a:solidFill>
                  <a:schemeClr val="tx2"/>
                </a:solidFill>
              </a:rPr>
            </a:br>
            <a:r>
              <a:rPr lang="nl-NL" sz="1200" b="1" dirty="0"/>
              <a:t>Help ons het “Generatie Rookvrij”-label te behalen</a:t>
            </a:r>
            <a:endParaRPr lang="nl-BE" sz="1200" dirty="0"/>
          </a:p>
          <a:p>
            <a:pPr algn="l">
              <a:lnSpc>
                <a:spcPct val="100000"/>
              </a:lnSpc>
            </a:pPr>
            <a:r>
              <a:rPr lang="nl-NL" sz="1200" dirty="0">
                <a:solidFill>
                  <a:schemeClr val="tx2"/>
                </a:solidFill>
              </a:rPr>
              <a:t>Jouw bijdrage? Niet roken in de buurt van kinderen en jongeren. Haalbaar, toch?</a:t>
            </a:r>
            <a:endParaRPr lang="nl-BE" sz="1200" dirty="0">
              <a:solidFill>
                <a:schemeClr val="tx2"/>
              </a:solidFill>
            </a:endParaRPr>
          </a:p>
          <a:p>
            <a:pPr algn="l">
              <a:lnSpc>
                <a:spcPct val="100000"/>
              </a:lnSpc>
            </a:pPr>
            <a:r>
              <a:rPr lang="nl-NL" sz="1200" dirty="0">
                <a:solidFill>
                  <a:schemeClr val="tx2"/>
                </a:solidFill>
              </a:rPr>
              <a:t> </a:t>
            </a:r>
            <a:endParaRPr lang="nl-BE" sz="1200" dirty="0">
              <a:solidFill>
                <a:schemeClr val="tx2"/>
              </a:solidFill>
            </a:endParaRPr>
          </a:p>
          <a:p>
            <a:pPr algn="l">
              <a:lnSpc>
                <a:spcPct val="100000"/>
              </a:lnSpc>
            </a:pPr>
            <a:r>
              <a:rPr lang="nl-NL" sz="1200" dirty="0">
                <a:solidFill>
                  <a:schemeClr val="tx2"/>
                </a:solidFill>
              </a:rPr>
              <a:t>Meer weten over “Generatie Rookvrij”? Surf naar </a:t>
            </a:r>
            <a:r>
              <a:rPr lang="nl-NL" sz="1200" u="sng" dirty="0">
                <a:solidFill>
                  <a:schemeClr val="tx2"/>
                </a:solidFill>
                <a:hlinkClick r:id="rId2"/>
              </a:rPr>
              <a:t>www.generatierookvrij.be</a:t>
            </a:r>
            <a:r>
              <a:rPr lang="nl-NL" sz="1200" dirty="0">
                <a:solidFill>
                  <a:schemeClr val="tx2"/>
                </a:solidFill>
              </a:rPr>
              <a:t>. </a:t>
            </a:r>
            <a:endParaRPr lang="nl-BE" sz="1200" dirty="0">
              <a:solidFill>
                <a:schemeClr val="tx2"/>
              </a:solidFill>
            </a:endParaRPr>
          </a:p>
          <a:p>
            <a:pPr algn="l">
              <a:lnSpc>
                <a:spcPct val="100000"/>
              </a:lnSpc>
            </a:pPr>
            <a:r>
              <a:rPr lang="nl-NL" sz="1200" dirty="0">
                <a:solidFill>
                  <a:schemeClr val="tx2"/>
                </a:solidFill>
              </a:rPr>
              <a:t> </a:t>
            </a:r>
            <a:endParaRPr lang="nl-BE" sz="1200" dirty="0">
              <a:solidFill>
                <a:schemeClr val="tx2"/>
              </a:solidFill>
            </a:endParaRPr>
          </a:p>
          <a:p>
            <a:pPr algn="l">
              <a:lnSpc>
                <a:spcPct val="100000"/>
              </a:lnSpc>
            </a:pPr>
            <a:r>
              <a:rPr lang="nl-NL" sz="1200" dirty="0">
                <a:solidFill>
                  <a:schemeClr val="tx2"/>
                </a:solidFill>
              </a:rPr>
              <a:t>Met rookvrije groeten,</a:t>
            </a:r>
            <a:endParaRPr lang="nl-BE" sz="1200" dirty="0">
              <a:solidFill>
                <a:schemeClr val="tx2"/>
              </a:solidFill>
            </a:endParaRPr>
          </a:p>
          <a:p>
            <a:pPr algn="l">
              <a:lnSpc>
                <a:spcPct val="100000"/>
              </a:lnSpc>
            </a:pPr>
            <a:r>
              <a:rPr lang="nl-NL" sz="1200" dirty="0">
                <a:solidFill>
                  <a:schemeClr val="tx2"/>
                </a:solidFill>
              </a:rPr>
              <a:t>&lt;organisatie&gt;</a:t>
            </a:r>
            <a:endParaRPr lang="nl-BE" sz="1200" dirty="0">
              <a:solidFill>
                <a:schemeClr val="tx2"/>
              </a:solidFill>
            </a:endParaRPr>
          </a:p>
        </p:txBody>
      </p:sp>
    </p:spTree>
    <p:extLst>
      <p:ext uri="{BB962C8B-B14F-4D97-AF65-F5344CB8AC3E}">
        <p14:creationId xmlns:p14="http://schemas.microsoft.com/office/powerpoint/2010/main" val="2157971127"/>
      </p:ext>
    </p:extLst>
  </p:cSld>
  <p:clrMapOvr>
    <a:masterClrMapping/>
  </p:clrMapOvr>
</p:sld>
</file>

<file path=ppt/theme/theme1.xml><?xml version="1.0" encoding="utf-8"?>
<a:theme xmlns:a="http://schemas.openxmlformats.org/drawingml/2006/main" name="Office Theme">
  <a:themeElements>
    <a:clrScheme name="Generatie Rookvrij_2">
      <a:dk1>
        <a:srgbClr val="009B8F"/>
      </a:dk1>
      <a:lt1>
        <a:srgbClr val="FFFFFF"/>
      </a:lt1>
      <a:dk2>
        <a:srgbClr val="464647"/>
      </a:dk2>
      <a:lt2>
        <a:srgbClr val="FFFEFE"/>
      </a:lt2>
      <a:accent1>
        <a:srgbClr val="009B8F"/>
      </a:accent1>
      <a:accent2>
        <a:srgbClr val="F2B700"/>
      </a:accent2>
      <a:accent3>
        <a:srgbClr val="A5A5A5"/>
      </a:accent3>
      <a:accent4>
        <a:srgbClr val="28A59B"/>
      </a:accent4>
      <a:accent5>
        <a:srgbClr val="5B9BD5"/>
      </a:accent5>
      <a:accent6>
        <a:srgbClr val="FFFEFE"/>
      </a:accent6>
      <a:hlink>
        <a:srgbClr val="F2B700"/>
      </a:hlink>
      <a:folHlink>
        <a:srgbClr val="009B8F"/>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TotalTime>
  <Words>4</Words>
  <Application>Microsoft Macintosh PowerPoint</Application>
  <PresentationFormat>Aangepast</PresentationFormat>
  <Paragraphs>19</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Office Theme</vt:lpstr>
      <vt:lpstr>PowerPoint-presentatie</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Lieve Verrelst</dc:creator>
  <cp:lastModifiedBy>lieve verrelst</cp:lastModifiedBy>
  <cp:revision>16</cp:revision>
  <dcterms:created xsi:type="dcterms:W3CDTF">2018-05-14T14:57:10Z</dcterms:created>
  <dcterms:modified xsi:type="dcterms:W3CDTF">2018-05-23T20:48:40Z</dcterms:modified>
</cp:coreProperties>
</file>